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 showSpecialPlsOnTitleSld="0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22" Type="http://schemas.openxmlformats.org/officeDocument/2006/relationships/slide" Target="slides/slide17.xml"/><Relationship Id="rId44" Type="http://schemas.openxmlformats.org/officeDocument/2006/relationships/slide" Target="slides/slide39.xml"/><Relationship Id="rId21" Type="http://schemas.openxmlformats.org/officeDocument/2006/relationships/slide" Target="slides/slide16.xml"/><Relationship Id="rId43" Type="http://schemas.openxmlformats.org/officeDocument/2006/relationships/slide" Target="slides/slide38.xml"/><Relationship Id="rId24" Type="http://schemas.openxmlformats.org/officeDocument/2006/relationships/slide" Target="slides/slide19.xml"/><Relationship Id="rId46" Type="http://schemas.openxmlformats.org/officeDocument/2006/relationships/slide" Target="slides/slide41.xml"/><Relationship Id="rId23" Type="http://schemas.openxmlformats.org/officeDocument/2006/relationships/slide" Target="slides/slide18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47" Type="http://schemas.openxmlformats.org/officeDocument/2006/relationships/slide" Target="slides/slide42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6f11fd61cf_0_6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26f11fd61cf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6f11fd61cf_0_68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26f11fd61cf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6f11fd61cf_0_77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26f11fd61cf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6f11fd61cf_0_84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6f11fd61cf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6f11fd61cf_0_91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26f11fd61cf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6f11fd61cf_0_98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26f11fd61cf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6f11fd61cf_0_107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26f11fd61cf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6f11fd61cf_0_114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26f11fd61cf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6f11fd61cf_0_122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26f11fd61cf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6f11fd61cf_0_133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26f11fd61cf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2aef645fb92_0_3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2aef645fb92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6f11fd61cf_0_142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26f11fd61cf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6f11fd61cf_0_152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26f11fd61cf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6f11fd61cf_0_161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26f11fd61cf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6f11fd61cf_0_168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26f11fd61cf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6f11fd61cf_0_17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26f11fd61cf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6f11fd61cf_0_188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26f11fd61cf_0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6f11fd61cf_0_196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26f11fd61cf_0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6f11fd61cf_0_203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26f11fd61cf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26f11fd61cf_0_212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26f11fd61cf_0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26f11fd61cf_0_22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26f11fd61cf_0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26f11fd61cf_0_8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26f11fd61cf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26f11fd61cf_0_233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26f11fd61cf_0_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26f11fd61cf_0_24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26f11fd61cf_0_2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26f11fd61cf_0_256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26f11fd61cf_0_2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26f11fd61cf_0_268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26f11fd61cf_0_2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26f11fd61cf_0_28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26f11fd61cf_0_2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26f11fd61cf_0_288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26f11fd61cf_0_2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26f11fd61cf_0_29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26f11fd61cf_0_2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26f11fd61cf_0_303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26f11fd61cf_0_3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26f11fd61cf_0_316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26f11fd61cf_0_3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26f11fd61cf_0_324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26f11fd61cf_0_3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6f11fd61cf_0_1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26f11fd61cf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26f11fd61cf_0_331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26f11fd61cf_0_3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26f11fd61cf_0_34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26f11fd61cf_0_3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2aef645fb92_0_346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2aef645fb92_0_3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6f11fd61cf_0_1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6f11fd61cf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26f11fd61cf_0_22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26f11fd61cf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6f11fd61cf_0_33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26f11fd61cf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6f11fd61cf_0_41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26f11fd61cf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6f11fd61cf_0_51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26f11fd61cf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8" y="992767"/>
            <a:ext cx="8520600" cy="273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3778833"/>
            <a:ext cx="8520600" cy="10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800"/>
              <a:buNone/>
              <a:defRPr b="1" sz="2800">
                <a:solidFill>
                  <a:srgbClr val="FF0000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800"/>
              <a:buNone/>
              <a:defRPr b="1" sz="2800">
                <a:solidFill>
                  <a:srgbClr val="FF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800"/>
              <a:buNone/>
              <a:defRPr b="1" sz="2800">
                <a:solidFill>
                  <a:srgbClr val="FF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800"/>
              <a:buNone/>
              <a:defRPr b="1" sz="2800">
                <a:solidFill>
                  <a:srgbClr val="FF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800"/>
              <a:buNone/>
              <a:defRPr b="1" sz="2800">
                <a:solidFill>
                  <a:srgbClr val="FF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800"/>
              <a:buNone/>
              <a:defRPr b="1" sz="2800">
                <a:solidFill>
                  <a:srgbClr val="FF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800"/>
              <a:buNone/>
              <a:defRPr b="1" sz="2800">
                <a:solidFill>
                  <a:srgbClr val="FF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800"/>
              <a:buNone/>
              <a:defRPr b="1" sz="2800">
                <a:solidFill>
                  <a:srgbClr val="FF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800"/>
              <a:buNone/>
              <a:defRPr b="1" sz="2800">
                <a:solidFill>
                  <a:srgbClr val="FF0000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/>
          <p:nvPr>
            <p:ph hasCustomPrompt="1" type="title"/>
          </p:nvPr>
        </p:nvSpPr>
        <p:spPr>
          <a:xfrm>
            <a:off x="311700" y="1474833"/>
            <a:ext cx="8520600" cy="261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7" name="Google Shape;47;p11"/>
          <p:cNvSpPr txBox="1"/>
          <p:nvPr>
            <p:ph idx="1" type="body"/>
          </p:nvPr>
        </p:nvSpPr>
        <p:spPr>
          <a:xfrm>
            <a:off x="311700" y="4202967"/>
            <a:ext cx="8520600" cy="173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68300" lvl="0" marL="457200" algn="ctr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1pPr>
            <a:lvl2pPr indent="-368300" lvl="1" marL="914400" algn="ctr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2pPr>
            <a:lvl3pPr indent="-368300" lvl="2" marL="1371600" algn="ctr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3pPr>
            <a:lvl4pPr indent="-368300" lvl="3" marL="1828800" algn="ctr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4pPr>
            <a:lvl5pPr indent="-368300" lvl="4" marL="2286000" algn="ctr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5pPr>
            <a:lvl6pPr indent="-368300" lvl="5" marL="2743200" algn="ctr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6pPr>
            <a:lvl7pPr indent="-368300" lvl="6" marL="3200400" algn="ctr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7pPr>
            <a:lvl8pPr indent="-368300" lvl="7" marL="3657600" algn="ctr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8pPr>
            <a:lvl9pPr indent="-368300" lvl="8" marL="4114800" algn="ctr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9pPr>
          </a:lstStyle>
          <a:p/>
        </p:txBody>
      </p:sp>
      <p:sp>
        <p:nvSpPr>
          <p:cNvPr id="48" name="Google Shape;48;p11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2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311700" y="2867800"/>
            <a:ext cx="8520600" cy="112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68300" lvl="0" marL="457200" algn="just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1pPr>
            <a:lvl2pPr indent="-368300" lvl="1" marL="914400" algn="just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2pPr>
            <a:lvl3pPr indent="-368300" lvl="2" marL="1371600" algn="just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3pPr>
            <a:lvl4pPr indent="-368300" lvl="3" marL="1828800" algn="just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4pPr>
            <a:lvl5pPr indent="-368300" lvl="4" marL="2286000" algn="just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5pPr>
            <a:lvl6pPr indent="-368300" lvl="5" marL="2743200" algn="just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6pPr>
            <a:lvl7pPr indent="-368300" lvl="6" marL="3200400" algn="just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7pPr>
            <a:lvl8pPr indent="-368300" lvl="7" marL="3657600" algn="just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8pPr>
            <a:lvl9pPr indent="-368300" lvl="8" marL="4114800" algn="just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 b="1"/>
            </a:lvl1pPr>
            <a:lvl2pPr lvl="1">
              <a:buNone/>
              <a:defRPr b="1"/>
            </a:lvl2pPr>
            <a:lvl3pPr lvl="2">
              <a:buNone/>
              <a:defRPr b="1"/>
            </a:lvl3pPr>
            <a:lvl4pPr lvl="3">
              <a:buNone/>
              <a:defRPr b="1"/>
            </a:lvl4pPr>
            <a:lvl5pPr lvl="4">
              <a:buNone/>
              <a:defRPr b="1"/>
            </a:lvl5pPr>
            <a:lvl6pPr lvl="5">
              <a:buNone/>
              <a:defRPr b="1"/>
            </a:lvl6pPr>
            <a:lvl7pPr lvl="6">
              <a:buNone/>
              <a:defRPr b="1"/>
            </a:lvl7pPr>
            <a:lvl8pPr lvl="7">
              <a:buNone/>
              <a:defRPr b="1"/>
            </a:lvl8pPr>
            <a:lvl9pPr lvl="8">
              <a:buNone/>
              <a:defRPr b="1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" name="Google Shape;20;p4"/>
          <p:cNvSpPr txBox="1"/>
          <p:nvPr/>
        </p:nvSpPr>
        <p:spPr>
          <a:xfrm>
            <a:off x="0" y="1343925"/>
            <a:ext cx="9144000" cy="219300"/>
          </a:xfrm>
          <a:prstGeom prst="rect">
            <a:avLst/>
          </a:prstGeom>
          <a:solidFill>
            <a:srgbClr val="38761D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536633"/>
            <a:ext cx="39999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32400" y="1536633"/>
            <a:ext cx="39999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311700" y="740800"/>
            <a:ext cx="2808000" cy="100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311700" y="1852800"/>
            <a:ext cx="2808000" cy="423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490250" y="600200"/>
            <a:ext cx="6367800" cy="545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-167"/>
            <a:ext cx="457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9"/>
          <p:cNvSpPr txBox="1"/>
          <p:nvPr>
            <p:ph type="title"/>
          </p:nvPr>
        </p:nvSpPr>
        <p:spPr>
          <a:xfrm>
            <a:off x="265500" y="1644233"/>
            <a:ext cx="4045200" cy="197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9" name="Google Shape;39;p9"/>
          <p:cNvSpPr txBox="1"/>
          <p:nvPr>
            <p:ph idx="1" type="subTitle"/>
          </p:nvPr>
        </p:nvSpPr>
        <p:spPr>
          <a:xfrm>
            <a:off x="265500" y="3737433"/>
            <a:ext cx="4045200" cy="16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0" name="Google Shape;40;p9"/>
          <p:cNvSpPr txBox="1"/>
          <p:nvPr>
            <p:ph idx="2" type="body"/>
          </p:nvPr>
        </p:nvSpPr>
        <p:spPr>
          <a:xfrm>
            <a:off x="4939500" y="965433"/>
            <a:ext cx="3837000" cy="49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9pPr>
          </a:lstStyle>
          <a:p/>
        </p:txBody>
      </p:sp>
      <p:sp>
        <p:nvSpPr>
          <p:cNvPr id="41" name="Google Shape;41;p9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/>
          <p:nvPr>
            <p:ph idx="1" type="body"/>
          </p:nvPr>
        </p:nvSpPr>
        <p:spPr>
          <a:xfrm>
            <a:off x="311700" y="5640767"/>
            <a:ext cx="5998800" cy="80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</a:lstStyle>
          <a:p/>
        </p:txBody>
      </p:sp>
      <p:sp>
        <p:nvSpPr>
          <p:cNvPr id="44" name="Google Shape;44;p10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b="1"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b="1"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b="1"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b="1"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b="1"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b="1"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b="1"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b="1"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b="1"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683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  <a:defRPr sz="2200">
                <a:solidFill>
                  <a:schemeClr val="dk1"/>
                </a:solidFill>
              </a:defRPr>
            </a:lvl1pPr>
            <a:lvl2pPr indent="-3683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○"/>
              <a:defRPr sz="2200">
                <a:solidFill>
                  <a:schemeClr val="dk1"/>
                </a:solidFill>
              </a:defRPr>
            </a:lvl2pPr>
            <a:lvl3pPr indent="-3683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■"/>
              <a:defRPr sz="2200">
                <a:solidFill>
                  <a:schemeClr val="dk1"/>
                </a:solidFill>
              </a:defRPr>
            </a:lvl3pPr>
            <a:lvl4pPr indent="-3683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  <a:defRPr sz="2200">
                <a:solidFill>
                  <a:schemeClr val="dk1"/>
                </a:solidFill>
              </a:defRPr>
            </a:lvl4pPr>
            <a:lvl5pPr indent="-3683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○"/>
              <a:defRPr sz="2200">
                <a:solidFill>
                  <a:schemeClr val="dk1"/>
                </a:solidFill>
              </a:defRPr>
            </a:lvl5pPr>
            <a:lvl6pPr indent="-3683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■"/>
              <a:defRPr sz="2200">
                <a:solidFill>
                  <a:schemeClr val="dk1"/>
                </a:solidFill>
              </a:defRPr>
            </a:lvl6pPr>
            <a:lvl7pPr indent="-3683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  <a:defRPr sz="2200">
                <a:solidFill>
                  <a:schemeClr val="dk1"/>
                </a:solidFill>
              </a:defRPr>
            </a:lvl7pPr>
            <a:lvl8pPr indent="-3683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○"/>
              <a:defRPr sz="2200">
                <a:solidFill>
                  <a:schemeClr val="dk1"/>
                </a:solidFill>
              </a:defRPr>
            </a:lvl8pPr>
            <a:lvl9pPr indent="-3683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■"/>
              <a:defRPr sz="2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b="1" sz="1800">
                <a:solidFill>
                  <a:schemeClr val="dk1"/>
                </a:solidFill>
              </a:defRPr>
            </a:lvl1pPr>
            <a:lvl2pPr lvl="1" algn="r">
              <a:buNone/>
              <a:defRPr b="1" sz="1800">
                <a:solidFill>
                  <a:schemeClr val="dk1"/>
                </a:solidFill>
              </a:defRPr>
            </a:lvl2pPr>
            <a:lvl3pPr lvl="2" algn="r">
              <a:buNone/>
              <a:defRPr b="1" sz="1800">
                <a:solidFill>
                  <a:schemeClr val="dk1"/>
                </a:solidFill>
              </a:defRPr>
            </a:lvl3pPr>
            <a:lvl4pPr lvl="3" algn="r">
              <a:buNone/>
              <a:defRPr b="1" sz="1800">
                <a:solidFill>
                  <a:schemeClr val="dk1"/>
                </a:solidFill>
              </a:defRPr>
            </a:lvl4pPr>
            <a:lvl5pPr lvl="4" algn="r">
              <a:buNone/>
              <a:defRPr b="1" sz="1800">
                <a:solidFill>
                  <a:schemeClr val="dk1"/>
                </a:solidFill>
              </a:defRPr>
            </a:lvl5pPr>
            <a:lvl6pPr lvl="5" algn="r">
              <a:buNone/>
              <a:defRPr b="1" sz="1800">
                <a:solidFill>
                  <a:schemeClr val="dk1"/>
                </a:solidFill>
              </a:defRPr>
            </a:lvl6pPr>
            <a:lvl7pPr lvl="6" algn="r">
              <a:buNone/>
              <a:defRPr b="1" sz="1800">
                <a:solidFill>
                  <a:schemeClr val="dk1"/>
                </a:solidFill>
              </a:defRPr>
            </a:lvl7pPr>
            <a:lvl8pPr lvl="7" algn="r">
              <a:buNone/>
              <a:defRPr b="1" sz="1800">
                <a:solidFill>
                  <a:schemeClr val="dk1"/>
                </a:solidFill>
              </a:defRPr>
            </a:lvl8pPr>
            <a:lvl9pPr lvl="8" algn="r">
              <a:buNone/>
              <a:defRPr b="1" sz="1800"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" name="Google Shape;9;p1"/>
          <p:cNvSpPr txBox="1"/>
          <p:nvPr/>
        </p:nvSpPr>
        <p:spPr>
          <a:xfrm>
            <a:off x="0" y="6666125"/>
            <a:ext cx="9144000" cy="219300"/>
          </a:xfrm>
          <a:prstGeom prst="rect">
            <a:avLst/>
          </a:prstGeom>
          <a:solidFill>
            <a:srgbClr val="38761D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.png"/><Relationship Id="rId4" Type="http://schemas.openxmlformats.org/officeDocument/2006/relationships/image" Target="../media/image1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8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9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1.png"/><Relationship Id="rId4" Type="http://schemas.openxmlformats.org/officeDocument/2006/relationships/image" Target="../media/image20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1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6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3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6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0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2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9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2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8.png"/><Relationship Id="rId4" Type="http://schemas.openxmlformats.org/officeDocument/2006/relationships/image" Target="../media/image1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/>
          <p:nvPr>
            <p:ph type="ctrTitle"/>
          </p:nvPr>
        </p:nvSpPr>
        <p:spPr>
          <a:xfrm>
            <a:off x="311708" y="992767"/>
            <a:ext cx="8520600" cy="273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 to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Artificial Intelligence</a:t>
            </a:r>
            <a:endParaRPr/>
          </a:p>
        </p:txBody>
      </p:sp>
      <p:sp>
        <p:nvSpPr>
          <p:cNvPr id="56" name="Google Shape;56;p13"/>
          <p:cNvSpPr txBox="1"/>
          <p:nvPr>
            <p:ph idx="1" type="subTitle"/>
          </p:nvPr>
        </p:nvSpPr>
        <p:spPr>
          <a:xfrm>
            <a:off x="311700" y="3778833"/>
            <a:ext cx="8520600" cy="10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Lecture: Basic Machine Learning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2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Semi-supervised learning</a:t>
            </a:r>
            <a:endParaRPr/>
          </a:p>
        </p:txBody>
      </p:sp>
      <p:sp>
        <p:nvSpPr>
          <p:cNvPr id="119" name="Google Shape;119;p22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just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The model is initially trained with a small amount of labeled data and a large amount of unlabeled data.</a:t>
            </a:r>
            <a:endParaRPr/>
          </a:p>
        </p:txBody>
      </p:sp>
      <p:sp>
        <p:nvSpPr>
          <p:cNvPr id="120" name="Google Shape;120;p22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3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Reinforcement learning</a:t>
            </a:r>
            <a:endParaRPr/>
          </a:p>
        </p:txBody>
      </p:sp>
      <p:sp>
        <p:nvSpPr>
          <p:cNvPr id="126" name="Google Shape;126;p23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just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The agent learns from the environment by interacting with it and receives rewards for performing actions.</a:t>
            </a:r>
            <a:endParaRPr/>
          </a:p>
        </p:txBody>
      </p:sp>
      <p:sp>
        <p:nvSpPr>
          <p:cNvPr id="127" name="Google Shape;127;p23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8" name="Google Shape;12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7600" y="2755450"/>
            <a:ext cx="6148800" cy="2954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4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</a:t>
            </a:r>
            <a:endParaRPr/>
          </a:p>
        </p:txBody>
      </p:sp>
      <p:sp>
        <p:nvSpPr>
          <p:cNvPr id="134" name="Google Shape;134;p24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5" name="Google Shape;13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1650" y="1729592"/>
            <a:ext cx="8600710" cy="45559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5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</a:t>
            </a:r>
            <a:endParaRPr/>
          </a:p>
        </p:txBody>
      </p:sp>
      <p:sp>
        <p:nvSpPr>
          <p:cNvPr id="141" name="Google Shape;141;p25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2" name="Google Shape;14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0225" y="1661667"/>
            <a:ext cx="8543545" cy="45559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6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ID3 Decision Tree Learning</a:t>
            </a:r>
            <a:endParaRPr/>
          </a:p>
        </p:txBody>
      </p:sp>
      <p:sp>
        <p:nvSpPr>
          <p:cNvPr id="148" name="Google Shape;148;p26"/>
          <p:cNvSpPr txBox="1"/>
          <p:nvPr>
            <p:ph idx="1" type="body"/>
          </p:nvPr>
        </p:nvSpPr>
        <p:spPr>
          <a:xfrm>
            <a:off x="311700" y="1536624"/>
            <a:ext cx="8520600" cy="500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just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The decision is based on the following attributes</a:t>
            </a:r>
            <a:endParaRPr/>
          </a:p>
          <a:p>
            <a:pPr indent="-368300" lvl="0" marL="457200" rtl="0" algn="just"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lang="en"/>
              <a:t>Alternate: is there an alternative restaurant nearby?</a:t>
            </a:r>
            <a:endParaRPr/>
          </a:p>
          <a:p>
            <a:pPr indent="-368300" lvl="0" marL="457200" rtl="0" algn="just"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lang="en"/>
              <a:t>Bar: is there a comfortable bar area to wait in?</a:t>
            </a:r>
            <a:endParaRPr/>
          </a:p>
          <a:p>
            <a:pPr indent="-368300" lvl="0" marL="457200" rtl="0" algn="just"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lang="en"/>
              <a:t>Fri/Sat: is today Friday or Saturday?</a:t>
            </a:r>
            <a:endParaRPr/>
          </a:p>
          <a:p>
            <a:pPr indent="-368300" lvl="0" marL="457200" rtl="0" algn="just"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lang="en"/>
              <a:t>Hungry: are we hungry?</a:t>
            </a:r>
            <a:endParaRPr/>
          </a:p>
          <a:p>
            <a:pPr indent="-368300" lvl="0" marL="457200" rtl="0" algn="just"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lang="en"/>
              <a:t>Patrons: number of people in the restaurant (None, Some, Full)</a:t>
            </a:r>
            <a:endParaRPr/>
          </a:p>
          <a:p>
            <a:pPr indent="-368300" lvl="0" marL="457200" rtl="0" algn="just"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lang="en"/>
              <a:t>Price: price range ($, $$, $$$)</a:t>
            </a:r>
            <a:endParaRPr/>
          </a:p>
          <a:p>
            <a:pPr indent="-368300" lvl="0" marL="457200" rtl="0" algn="just"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lang="en"/>
              <a:t>Raining: is it raining outside?</a:t>
            </a:r>
            <a:endParaRPr/>
          </a:p>
          <a:p>
            <a:pPr indent="-368300" lvl="0" marL="457200" rtl="0" algn="just"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lang="en"/>
              <a:t>Reservation: have we made a reservation?</a:t>
            </a:r>
            <a:endParaRPr/>
          </a:p>
          <a:p>
            <a:pPr indent="-368300" lvl="0" marL="457200" rtl="0" algn="just"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lang="en"/>
              <a:t>Type: kind of restaurant (French, Italian, Thai, Burger)</a:t>
            </a:r>
            <a:endParaRPr/>
          </a:p>
          <a:p>
            <a:pPr indent="-368300" lvl="0" marL="457200" rtl="0" algn="just"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lang="en"/>
              <a:t>WaitEstimate: estimated waiting time (0-10, 10-30, 30-60, &gt;60)</a:t>
            </a:r>
            <a:endParaRPr/>
          </a:p>
        </p:txBody>
      </p:sp>
      <p:sp>
        <p:nvSpPr>
          <p:cNvPr id="149" name="Google Shape;149;p26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7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ID3 Decision Tree Learning</a:t>
            </a:r>
            <a:endParaRPr/>
          </a:p>
        </p:txBody>
      </p:sp>
      <p:sp>
        <p:nvSpPr>
          <p:cNvPr id="155" name="Google Shape;155;p27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56" name="Google Shape;15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950" y="1661667"/>
            <a:ext cx="8830102" cy="45559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8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ID3 Decision Tree Learning</a:t>
            </a:r>
            <a:endParaRPr/>
          </a:p>
        </p:txBody>
      </p:sp>
      <p:sp>
        <p:nvSpPr>
          <p:cNvPr id="162" name="Google Shape;162;p28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3" name="Google Shape;16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0538" y="1545992"/>
            <a:ext cx="7662920" cy="51963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9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ID3 Decision Tree</a:t>
            </a:r>
            <a:endParaRPr/>
          </a:p>
        </p:txBody>
      </p:sp>
      <p:sp>
        <p:nvSpPr>
          <p:cNvPr id="169" name="Google Shape;169;p29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just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Divide and conquer: Split data into smaller and smaller subsets</a:t>
            </a:r>
            <a:endParaRPr/>
          </a:p>
          <a:p>
            <a:pPr indent="-368300" lvl="0" marL="457200" rtl="0" algn="just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Splits usually on a single variable</a:t>
            </a:r>
            <a:endParaRPr/>
          </a:p>
        </p:txBody>
      </p:sp>
      <p:sp>
        <p:nvSpPr>
          <p:cNvPr id="170" name="Google Shape;170;p29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71" name="Google Shape;17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68187" y="2607425"/>
            <a:ext cx="4007625" cy="3610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0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ID3 Decision Tree</a:t>
            </a:r>
            <a:endParaRPr/>
          </a:p>
        </p:txBody>
      </p:sp>
      <p:sp>
        <p:nvSpPr>
          <p:cNvPr id="177" name="Google Shape;177;p30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just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The remaining examples are all positive (or all negative)</a:t>
            </a:r>
            <a:endParaRPr/>
          </a:p>
          <a:p>
            <a:pPr indent="0" lvl="0" marL="45720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→ DONE, it is possible to answer Yes or No</a:t>
            </a:r>
            <a:endParaRPr/>
          </a:p>
          <a:p>
            <a:pPr indent="-368300" lvl="0" marL="457200" rtl="0" algn="just">
              <a:spcBef>
                <a:spcPts val="120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There are some positive and some negative examples</a:t>
            </a:r>
            <a:endParaRPr/>
          </a:p>
          <a:p>
            <a:pPr indent="0" lvl="0" marL="45720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→ choose the “best” attribute to split them</a:t>
            </a:r>
            <a:endParaRPr/>
          </a:p>
          <a:p>
            <a:pPr indent="-368300" lvl="0" marL="457200" rtl="0" algn="just">
              <a:spcBef>
                <a:spcPts val="120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No examples left at a branch</a:t>
            </a:r>
            <a:endParaRPr/>
          </a:p>
          <a:p>
            <a:pPr indent="0" lvl="0" marL="45720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→ return a default value</a:t>
            </a:r>
            <a:endParaRPr/>
          </a:p>
          <a:p>
            <a:pPr indent="-368300" lvl="0" marL="457200" rtl="0" algn="just">
              <a:spcBef>
                <a:spcPts val="120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No attributes left but both positive and negative examples</a:t>
            </a:r>
            <a:endParaRPr/>
          </a:p>
          <a:p>
            <a:pPr indent="0" lvl="0" marL="457200" rtl="0" algn="just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→ return the plurality classification of remaining ones.</a:t>
            </a:r>
            <a:endParaRPr/>
          </a:p>
        </p:txBody>
      </p:sp>
      <p:sp>
        <p:nvSpPr>
          <p:cNvPr id="178" name="Google Shape;178;p30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1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ID3 Decision Tree</a:t>
            </a:r>
            <a:endParaRPr/>
          </a:p>
        </p:txBody>
      </p:sp>
      <p:sp>
        <p:nvSpPr>
          <p:cNvPr id="184" name="Google Shape;184;p31"/>
          <p:cNvSpPr txBox="1"/>
          <p:nvPr>
            <p:ph idx="1" type="body"/>
          </p:nvPr>
        </p:nvSpPr>
        <p:spPr>
          <a:xfrm>
            <a:off x="311700" y="1536624"/>
            <a:ext cx="8520600" cy="511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10000"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function</a:t>
            </a:r>
            <a:r>
              <a:rPr lang="en"/>
              <a:t> DECISION-TREE-LEARNING (𝑒𝑥𝑎𝑚𝑝𝑙𝑒𝑠, 𝑎𝑡𝑡𝑟𝑖𝑏𝑢𝑡𝑒𝑠, 𝑝𝑎𝑟𝑒𝑛𝑡 𝑒𝑥𝑎𝑚𝑝𝑙𝑒𝑠) </a:t>
            </a:r>
            <a:r>
              <a:rPr b="1" lang="en"/>
              <a:t>returns</a:t>
            </a:r>
            <a:r>
              <a:rPr lang="en"/>
              <a:t> a tree</a:t>
            </a:r>
            <a:endParaRPr/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if</a:t>
            </a:r>
            <a:r>
              <a:rPr lang="en"/>
              <a:t> 𝑒𝑥𝑎𝑚𝑝𝑙𝑒𝑠 is empty</a:t>
            </a:r>
            <a:endParaRPr/>
          </a:p>
          <a:p>
            <a:pPr indent="45720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then</a:t>
            </a:r>
            <a:r>
              <a:rPr lang="en"/>
              <a:t> </a:t>
            </a:r>
            <a:r>
              <a:rPr b="1" lang="en"/>
              <a:t>return</a:t>
            </a:r>
            <a:r>
              <a:rPr lang="en"/>
              <a:t> PLURALITY-VALUE(𝑝𝑎𝑟𝑒𝑛𝑡 𝑒𝑥𝑎𝑚𝑝𝑙𝑒𝑠)</a:t>
            </a:r>
            <a:endParaRPr/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else</a:t>
            </a:r>
            <a:r>
              <a:rPr lang="en"/>
              <a:t> </a:t>
            </a:r>
            <a:r>
              <a:rPr b="1" lang="en"/>
              <a:t>if</a:t>
            </a:r>
            <a:r>
              <a:rPr lang="en"/>
              <a:t> all 𝑒𝑥𝑎𝑚𝑝𝑙𝑒𝑠 have the same classification</a:t>
            </a:r>
            <a:endParaRPr/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then</a:t>
            </a:r>
            <a:r>
              <a:rPr lang="en"/>
              <a:t> </a:t>
            </a:r>
            <a:r>
              <a:rPr b="1" lang="en"/>
              <a:t>return</a:t>
            </a:r>
            <a:r>
              <a:rPr lang="en"/>
              <a:t> the classification</a:t>
            </a:r>
            <a:endParaRPr/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else</a:t>
            </a:r>
            <a:r>
              <a:rPr lang="en"/>
              <a:t> </a:t>
            </a:r>
            <a:r>
              <a:rPr b="1" lang="en"/>
              <a:t>if</a:t>
            </a:r>
            <a:r>
              <a:rPr lang="en"/>
              <a:t> 𝑎𝑡𝑡𝑟𝑖𝑏𝑢𝑡𝑒𝑠 is empty</a:t>
            </a:r>
            <a:endParaRPr/>
          </a:p>
          <a:p>
            <a:pPr indent="45720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then</a:t>
            </a:r>
            <a:r>
              <a:rPr lang="en"/>
              <a:t> </a:t>
            </a:r>
            <a:r>
              <a:rPr b="1" lang="en"/>
              <a:t>return</a:t>
            </a:r>
            <a:r>
              <a:rPr lang="en"/>
              <a:t> PLURALITY-VALUE(𝑒𝑥𝑎𝑚𝑝𝑙𝑒𝑠)</a:t>
            </a:r>
            <a:endParaRPr/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else</a:t>
            </a:r>
            <a:endParaRPr b="1"/>
          </a:p>
          <a:p>
            <a:pPr indent="45720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𝐴 ← 𝑎𝑟𝑔𝑚𝑎𝑥</a:t>
            </a:r>
            <a:r>
              <a:rPr baseline="-25000" lang="en"/>
              <a:t>𝑎 </a:t>
            </a:r>
            <a:r>
              <a:rPr baseline="-25000" lang="en"/>
              <a:t>∈ 𝑎𝑡𝑡𝑟𝑖𝑏𝑢𝑡𝑒𝑠</a:t>
            </a:r>
            <a:r>
              <a:rPr lang="en"/>
              <a:t>IMPORTANCE(𝑎, 𝑒𝑥𝑎𝑚𝑝𝑙𝑒𝑠)</a:t>
            </a:r>
            <a:endParaRPr/>
          </a:p>
          <a:p>
            <a:pPr indent="45720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𝑡𝑟𝑒𝑒 ← a new decision tree with root test A</a:t>
            </a:r>
            <a:endParaRPr/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each value 𝑣</a:t>
            </a:r>
            <a:r>
              <a:rPr baseline="-25000" lang="en"/>
              <a:t>𝑘</a:t>
            </a:r>
            <a:r>
              <a:rPr lang="en"/>
              <a:t> of A do</a:t>
            </a:r>
            <a:endParaRPr/>
          </a:p>
          <a:p>
            <a:pPr indent="4572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𝑒𝑥𝑠 ← {𝑒∶ 𝑒 ∈ 𝑒𝑥𝑎𝑚𝑝𝑙𝑒𝑠 and 𝑒.𝐴 = 𝑣</a:t>
            </a:r>
            <a:r>
              <a:rPr baseline="-25000" lang="en"/>
              <a:t>𝑘</a:t>
            </a:r>
            <a:r>
              <a:rPr lang="en"/>
              <a:t>}</a:t>
            </a:r>
            <a:endParaRPr/>
          </a:p>
          <a:p>
            <a:pPr indent="4572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𝑠𝑢𝑏𝑡𝑟𝑒𝑒 ← DECISION-TREE-LEARNING(𝑒𝑥𝑠, 𝑎𝑡𝑡𝑟𝑖𝑏𝑢𝑡𝑒𝑠−𝐴, 𝑒𝑥𝑎𝑚𝑝𝑙𝑒𝑠)</a:t>
            </a:r>
            <a:endParaRPr/>
          </a:p>
          <a:p>
            <a:pPr indent="4572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 a branch to 𝑡𝑟𝑒𝑒 with label (𝐴 = 𝑣</a:t>
            </a:r>
            <a:r>
              <a:rPr baseline="-25000" lang="en"/>
              <a:t>𝑘</a:t>
            </a:r>
            <a:r>
              <a:rPr lang="en"/>
              <a:t>) and subtree 𝑠𝑢𝑏𝑡𝑟𝑒𝑒</a:t>
            </a:r>
            <a:endParaRPr/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return</a:t>
            </a:r>
            <a:r>
              <a:rPr lang="en"/>
              <a:t> 𝑡𝑟𝑒𝑒</a:t>
            </a:r>
            <a:endParaRPr/>
          </a:p>
        </p:txBody>
      </p:sp>
      <p:sp>
        <p:nvSpPr>
          <p:cNvPr id="185" name="Google Shape;185;p31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</a:t>
            </a:r>
            <a:endParaRPr/>
          </a:p>
        </p:txBody>
      </p:sp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just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Introduction to Machine Learning</a:t>
            </a:r>
            <a:endParaRPr/>
          </a:p>
          <a:p>
            <a:pPr indent="-368300" lvl="0" marL="457200" rtl="0" algn="just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ID3 Decision Tree Learning</a:t>
            </a:r>
            <a:endParaRPr/>
          </a:p>
          <a:p>
            <a:pPr indent="-368300" lvl="0" marL="457200" rtl="0" algn="just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Naïve Bayesian Learning</a:t>
            </a:r>
            <a:endParaRPr/>
          </a:p>
        </p:txBody>
      </p:sp>
      <p:sp>
        <p:nvSpPr>
          <p:cNvPr id="63" name="Google Shape;63;p14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1800">
                <a:solidFill>
                  <a:schemeClr val="dk1"/>
                </a:solidFill>
              </a:rPr>
              <a:t>‹#›</a:t>
            </a:fld>
            <a:endParaRPr b="1"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2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purity measure with entropy</a:t>
            </a:r>
            <a:endParaRPr/>
          </a:p>
        </p:txBody>
      </p:sp>
      <p:sp>
        <p:nvSpPr>
          <p:cNvPr id="191" name="Google Shape;191;p32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just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Entropy is a measure of the uncertainty of a random variable 𝑉 with values 𝑣</a:t>
            </a:r>
            <a:r>
              <a:rPr baseline="-25000" lang="en"/>
              <a:t>𝑘</a:t>
            </a:r>
            <a:r>
              <a:rPr lang="en"/>
              <a:t>.</a:t>
            </a:r>
            <a:endParaRPr/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68300" lvl="0" marL="457200" rtl="0" algn="just">
              <a:spcBef>
                <a:spcPts val="120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𝑣</a:t>
            </a:r>
            <a:r>
              <a:rPr baseline="-25000" lang="en"/>
              <a:t>𝑘</a:t>
            </a:r>
            <a:r>
              <a:rPr lang="en"/>
              <a:t> is a class in 𝑉 (e.g., yes/no in binary classification)</a:t>
            </a:r>
            <a:endParaRPr/>
          </a:p>
          <a:p>
            <a:pPr indent="-368300" lvl="0" marL="457200" rtl="0" algn="just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𝑃(𝑣</a:t>
            </a:r>
            <a:r>
              <a:rPr baseline="-25000" lang="en"/>
              <a:t>𝑘</a:t>
            </a:r>
            <a:r>
              <a:rPr lang="en"/>
              <a:t>) is the proportion of the number of elements in class 𝑣</a:t>
            </a:r>
            <a:r>
              <a:rPr baseline="-25000" lang="en"/>
              <a:t>𝑘</a:t>
            </a:r>
            <a:r>
              <a:rPr lang="en"/>
              <a:t> to the number of elements in 𝑉.</a:t>
            </a:r>
            <a:endParaRPr/>
          </a:p>
          <a:p>
            <a:pPr indent="0" lvl="0" marL="0" rtl="0" algn="just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32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3" name="Google Shape;19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0538" y="2632675"/>
            <a:ext cx="6802927" cy="95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3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purity measure with entropy</a:t>
            </a:r>
            <a:endParaRPr/>
          </a:p>
        </p:txBody>
      </p:sp>
      <p:sp>
        <p:nvSpPr>
          <p:cNvPr id="199" name="Google Shape;199;p33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just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Entropy is maximal when all possibilities are equally likely.</a:t>
            </a:r>
            <a:endParaRPr/>
          </a:p>
          <a:p>
            <a:pPr indent="-368300" lvl="0" marL="457200" rtl="0" algn="just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Entropy is zero in a pure “yes” (or pure “no”) node.</a:t>
            </a:r>
            <a:endParaRPr/>
          </a:p>
          <a:p>
            <a:pPr indent="-368300" lvl="0" marL="457200" rtl="0" algn="just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Decision tree aims to decrease the entropy in each node.</a:t>
            </a:r>
            <a:endParaRPr/>
          </a:p>
        </p:txBody>
      </p:sp>
      <p:sp>
        <p:nvSpPr>
          <p:cNvPr id="200" name="Google Shape;200;p33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4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Average Entropy</a:t>
            </a:r>
            <a:endParaRPr/>
          </a:p>
        </p:txBody>
      </p:sp>
      <p:sp>
        <p:nvSpPr>
          <p:cNvPr id="206" name="Google Shape;206;p34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7" name="Google Shape;20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6475" y="1599242"/>
            <a:ext cx="8491041" cy="45559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5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Information Gain</a:t>
            </a:r>
            <a:endParaRPr/>
          </a:p>
        </p:txBody>
      </p:sp>
      <p:sp>
        <p:nvSpPr>
          <p:cNvPr id="213" name="Google Shape;213;p35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4" name="Google Shape;21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85467"/>
            <a:ext cx="8839198" cy="40431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6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Information Gain</a:t>
            </a:r>
            <a:endParaRPr/>
          </a:p>
        </p:txBody>
      </p:sp>
      <p:sp>
        <p:nvSpPr>
          <p:cNvPr id="220" name="Google Shape;220;p36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just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IG(𝐴𝑙𝑡𝑒𝑟𝑛𝑎𝑡𝑒, 𝑆) = 0</a:t>
            </a:r>
            <a:endParaRPr/>
          </a:p>
          <a:p>
            <a:pPr indent="-368300" lvl="0" marL="457200" rtl="0" algn="just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IG(Bar, S) = 0</a:t>
            </a:r>
            <a:endParaRPr/>
          </a:p>
          <a:p>
            <a:pPr indent="-368300" lvl="0" marL="457200" rtl="0" algn="just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IG(Sat/Fri?, S) = 0.021</a:t>
            </a:r>
            <a:endParaRPr/>
          </a:p>
          <a:p>
            <a:pPr indent="-368300" lvl="0" marL="457200" rtl="0" algn="just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IG(Hungry, S) = 0.196</a:t>
            </a:r>
            <a:endParaRPr/>
          </a:p>
          <a:p>
            <a:pPr indent="-368300" lvl="0" marL="457200" rtl="0" algn="just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IG(Raining, S) = 0</a:t>
            </a:r>
            <a:endParaRPr/>
          </a:p>
          <a:p>
            <a:pPr indent="-368300" lvl="0" marL="457200" rtl="0" algn="just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IG(Reservation, S) = 0.021</a:t>
            </a:r>
            <a:endParaRPr/>
          </a:p>
          <a:p>
            <a:pPr indent="-368300" lvl="0" marL="457200" rtl="0" algn="just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IG(Patron, S) = 0.459</a:t>
            </a:r>
            <a:endParaRPr/>
          </a:p>
          <a:p>
            <a:pPr indent="-368300" lvl="0" marL="457200" rtl="0" algn="just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IG(Price, S) = 0.23</a:t>
            </a:r>
            <a:endParaRPr/>
          </a:p>
          <a:p>
            <a:pPr indent="-368300" lvl="0" marL="457200" rtl="0" algn="just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IG(Type, S) = 0</a:t>
            </a:r>
            <a:endParaRPr/>
          </a:p>
          <a:p>
            <a:pPr indent="-368300" lvl="0" marL="457200" rtl="0" algn="just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IG(Est. waiting time, S) = 0.208</a:t>
            </a:r>
            <a:endParaRPr/>
          </a:p>
        </p:txBody>
      </p:sp>
      <p:sp>
        <p:nvSpPr>
          <p:cNvPr id="221" name="Google Shape;221;p36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7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Decision Tree Learning</a:t>
            </a:r>
            <a:endParaRPr/>
          </a:p>
        </p:txBody>
      </p:sp>
      <p:sp>
        <p:nvSpPr>
          <p:cNvPr id="227" name="Google Shape;227;p37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just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Largest Information Gain (0.459) / Smallest Entropy (0.541) achieved by splitting on Patrons.</a:t>
            </a:r>
            <a:endParaRPr/>
          </a:p>
        </p:txBody>
      </p:sp>
      <p:sp>
        <p:nvSpPr>
          <p:cNvPr id="228" name="Google Shape;228;p37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29" name="Google Shape;22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5413" y="2566475"/>
            <a:ext cx="4913176" cy="352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8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Homework</a:t>
            </a:r>
            <a:endParaRPr/>
          </a:p>
        </p:txBody>
      </p:sp>
      <p:sp>
        <p:nvSpPr>
          <p:cNvPr id="235" name="Google Shape;235;p38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36" name="Google Shape;23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6625" y="1958037"/>
            <a:ext cx="5790748" cy="2941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9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Bayesian classification</a:t>
            </a:r>
            <a:endParaRPr/>
          </a:p>
        </p:txBody>
      </p:sp>
      <p:sp>
        <p:nvSpPr>
          <p:cNvPr id="242" name="Google Shape;242;p39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just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A statistical classifier performs probabilistic prediction, i.e., predicts class membership probabilities</a:t>
            </a:r>
            <a:endParaRPr/>
          </a:p>
          <a:p>
            <a:pPr indent="-368300" lvl="1" marL="914400" rtl="0" algn="just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/>
              <a:t>Foundation: Based on Bayes’ Theorem</a:t>
            </a:r>
            <a:endParaRPr/>
          </a:p>
          <a:p>
            <a:pPr indent="0" lvl="0" marL="0" rtl="0" algn="just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39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44" name="Google Shape;24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2838" y="2886600"/>
            <a:ext cx="7078325" cy="3748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40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Bayes’ Theorem</a:t>
            </a:r>
            <a:endParaRPr/>
          </a:p>
        </p:txBody>
      </p:sp>
      <p:sp>
        <p:nvSpPr>
          <p:cNvPr id="250" name="Google Shape;250;p40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just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Total Probability Theorem:</a:t>
            </a:r>
            <a:endParaRPr/>
          </a:p>
          <a:p>
            <a:pPr indent="0" lvl="0" marL="45720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68300" lvl="0" marL="457200" rtl="0" algn="just">
              <a:spcBef>
                <a:spcPts val="120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Let 𝐗 be a data sample (“evidence”) with unknown class label and 𝐻 be a hypothesis that 𝐗 belongs to class 𝐶.</a:t>
            </a:r>
            <a:endParaRPr/>
          </a:p>
          <a:p>
            <a:pPr indent="-368300" lvl="0" marL="457200" rtl="0" algn="just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Bayes’ Theorem: </a:t>
            </a:r>
            <a:endParaRPr/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68300" lvl="0" marL="457200" rtl="0" algn="just">
              <a:spcBef>
                <a:spcPts val="120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Classification is to determine 𝑃(𝐻 | 𝐗), i.e. the probability that the hypothesis 𝐻 holds given the observed data sample 𝐗.</a:t>
            </a:r>
            <a:endParaRPr/>
          </a:p>
        </p:txBody>
      </p:sp>
      <p:sp>
        <p:nvSpPr>
          <p:cNvPr id="251" name="Google Shape;251;p40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52" name="Google Shape;25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6163" y="2059925"/>
            <a:ext cx="3320140" cy="52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84950" y="3850775"/>
            <a:ext cx="3174101" cy="76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41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 data set</a:t>
            </a:r>
            <a:endParaRPr/>
          </a:p>
        </p:txBody>
      </p:sp>
      <p:sp>
        <p:nvSpPr>
          <p:cNvPr id="259" name="Google Shape;259;p41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60" name="Google Shape;26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1173" y="1546000"/>
            <a:ext cx="8061650" cy="531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</a:t>
            </a:r>
            <a:endParaRPr/>
          </a:p>
        </p:txBody>
      </p:sp>
      <p:sp>
        <p:nvSpPr>
          <p:cNvPr id="69" name="Google Shape;69;p15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just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Machine learning involves adaptive mechanisms that enable computers to learn from experience, learn by example and learn by analogy.</a:t>
            </a:r>
            <a:endParaRPr/>
          </a:p>
        </p:txBody>
      </p:sp>
      <p:sp>
        <p:nvSpPr>
          <p:cNvPr id="70" name="Google Shape;70;p15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2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Bayes’ Theorem</a:t>
            </a:r>
            <a:endParaRPr/>
          </a:p>
        </p:txBody>
      </p:sp>
      <p:sp>
        <p:nvSpPr>
          <p:cNvPr id="266" name="Google Shape;266;p42"/>
          <p:cNvSpPr txBox="1"/>
          <p:nvPr>
            <p:ph idx="1" type="body"/>
          </p:nvPr>
        </p:nvSpPr>
        <p:spPr>
          <a:xfrm>
            <a:off x="311700" y="1536624"/>
            <a:ext cx="8520600" cy="512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𝑷(𝑯) (prior probability): the initial probability</a:t>
            </a:r>
            <a:endParaRPr/>
          </a:p>
          <a:p>
            <a:pPr indent="-368300" lvl="1" marL="9144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/>
              <a:t>E.g., 𝐗 will buy computer, regardless of age, income, ...</a:t>
            </a:r>
            <a:endParaRPr/>
          </a:p>
          <a:p>
            <a:pPr indent="-3683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𝑃(𝐗) : the probability that sample data is observed</a:t>
            </a:r>
            <a:endParaRPr/>
          </a:p>
          <a:p>
            <a:pPr indent="-368300" lvl="1" marL="9144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/>
              <a:t>E.g., 𝐗 is 31..40 and has a medium income, regardless of the buying</a:t>
            </a:r>
            <a:endParaRPr/>
          </a:p>
          <a:p>
            <a:pPr indent="-3683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𝑃(𝐗 | 𝐻) (likelihood): the probability of observing the sample 𝐗, given that the hypothesis holds</a:t>
            </a:r>
            <a:endParaRPr/>
          </a:p>
          <a:p>
            <a:pPr indent="-368300" lvl="1" marL="9144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/>
              <a:t>E.g., Given that 𝐗 will buy computer, the probability that 𝐗 is 31..40 and has a medium income</a:t>
            </a:r>
            <a:endParaRPr/>
          </a:p>
          <a:p>
            <a:pPr indent="0" lvl="0" marL="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68300" lvl="0" marL="45720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E.g., given that 𝐗 is 31..40 and has a medium income, the probability that 𝐗 will buy computer</a:t>
            </a:r>
            <a:endParaRPr/>
          </a:p>
        </p:txBody>
      </p:sp>
      <p:sp>
        <p:nvSpPr>
          <p:cNvPr id="267" name="Google Shape;267;p42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68" name="Google Shape;268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00375" y="4803600"/>
            <a:ext cx="3143236" cy="76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3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Bayes’ Theorem</a:t>
            </a:r>
            <a:endParaRPr/>
          </a:p>
        </p:txBody>
      </p:sp>
      <p:sp>
        <p:nvSpPr>
          <p:cNvPr id="274" name="Google Shape;274;p43"/>
          <p:cNvSpPr txBox="1"/>
          <p:nvPr>
            <p:ph idx="1" type="body"/>
          </p:nvPr>
        </p:nvSpPr>
        <p:spPr>
          <a:xfrm>
            <a:off x="311700" y="1536624"/>
            <a:ext cx="8520600" cy="512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just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Informally,</a:t>
            </a:r>
            <a:endParaRPr/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𝑝𝑜𝑠𝑡𝑒𝑟𝑖𝑜𝑟𝑖 = 𝑙𝑖𝑘𝑒𝑙𝑖h𝑜𝑜𝑑 ∗ 𝑝𝑟𝑖𝑜𝑟 / 𝑒𝑣𝑖𝑑𝑒𝑛𝑐𝑒 </a:t>
            </a:r>
            <a:endParaRPr/>
          </a:p>
          <a:p>
            <a:pPr indent="-368300" lvl="0" marL="457200" rtl="0" algn="l">
              <a:spcBef>
                <a:spcPts val="120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𝐗 belongs to 𝐶</a:t>
            </a:r>
            <a:r>
              <a:rPr baseline="-25000" lang="en"/>
              <a:t>i</a:t>
            </a:r>
            <a:r>
              <a:rPr lang="en"/>
              <a:t> iff the probability 𝑃(𝐶</a:t>
            </a:r>
            <a:r>
              <a:rPr baseline="-25000" lang="en"/>
              <a:t>i</a:t>
            </a:r>
            <a:r>
              <a:rPr lang="en"/>
              <a:t> | 𝐗) is the highest among all the 𝑃(𝐶</a:t>
            </a:r>
            <a:r>
              <a:rPr baseline="-25000" lang="en"/>
              <a:t>𝑘</a:t>
            </a:r>
            <a:r>
              <a:rPr lang="en"/>
              <a:t> | 𝐗) for all the 𝑘 classes.</a:t>
            </a:r>
            <a:endParaRPr/>
          </a:p>
        </p:txBody>
      </p:sp>
      <p:sp>
        <p:nvSpPr>
          <p:cNvPr id="275" name="Google Shape;275;p43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76" name="Google Shape;276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3288" y="1796275"/>
            <a:ext cx="3697425" cy="850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4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Classification with Bayes’ Theorem</a:t>
            </a:r>
            <a:endParaRPr/>
          </a:p>
        </p:txBody>
      </p:sp>
      <p:sp>
        <p:nvSpPr>
          <p:cNvPr id="282" name="Google Shape;282;p44"/>
          <p:cNvSpPr txBox="1"/>
          <p:nvPr>
            <p:ph idx="1" type="body"/>
          </p:nvPr>
        </p:nvSpPr>
        <p:spPr>
          <a:xfrm>
            <a:off x="311700" y="1536624"/>
            <a:ext cx="8520600" cy="508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just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Let 𝐷 be a training set of tuples and associated class labels</a:t>
            </a:r>
            <a:endParaRPr/>
          </a:p>
          <a:p>
            <a:pPr indent="-368300" lvl="0" marL="457200" rtl="0" algn="just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Each tuple is represented by a 𝑛-attribute 𝐗 = (𝑥</a:t>
            </a:r>
            <a:r>
              <a:rPr baseline="-25000" lang="en"/>
              <a:t>1</a:t>
            </a:r>
            <a:r>
              <a:rPr lang="en"/>
              <a:t>, 𝑥</a:t>
            </a:r>
            <a:r>
              <a:rPr baseline="-25000" lang="en"/>
              <a:t>2</a:t>
            </a:r>
            <a:r>
              <a:rPr lang="en"/>
              <a:t>, ... , 𝑥</a:t>
            </a:r>
            <a:r>
              <a:rPr baseline="-25000" lang="en"/>
              <a:t>𝑛</a:t>
            </a:r>
            <a:r>
              <a:rPr lang="en"/>
              <a:t>)</a:t>
            </a:r>
            <a:endParaRPr/>
          </a:p>
          <a:p>
            <a:pPr indent="-368300" lvl="0" marL="457200" rtl="0" algn="just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Suppose there are 𝑚 classes 𝐶</a:t>
            </a:r>
            <a:r>
              <a:rPr baseline="-25000" lang="en"/>
              <a:t>1</a:t>
            </a:r>
            <a:r>
              <a:rPr lang="en"/>
              <a:t>, 𝐶</a:t>
            </a:r>
            <a:r>
              <a:rPr baseline="-25000" lang="en"/>
              <a:t>2</a:t>
            </a:r>
            <a:r>
              <a:rPr lang="en"/>
              <a:t>,..., 𝐶</a:t>
            </a:r>
            <a:r>
              <a:rPr baseline="-25000" lang="en"/>
              <a:t>m</a:t>
            </a:r>
            <a:endParaRPr/>
          </a:p>
          <a:p>
            <a:pPr indent="-368300" lvl="0" marL="457200" rtl="0" algn="just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Classification is to derive the maximum posteriori 𝑃(𝐶</a:t>
            </a:r>
            <a:r>
              <a:rPr baseline="-25000" lang="en"/>
              <a:t>i</a:t>
            </a:r>
            <a:r>
              <a:rPr lang="en"/>
              <a:t> | 𝐗) from Bayes’ theorem</a:t>
            </a:r>
            <a:endParaRPr/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68300" lvl="0" marL="457200" rtl="0" algn="just">
              <a:spcBef>
                <a:spcPts val="120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𝑃(𝑋) is constant for all classes, only 𝑃(𝐗|𝐶</a:t>
            </a:r>
            <a:r>
              <a:rPr baseline="-25000" lang="en"/>
              <a:t>i</a:t>
            </a:r>
            <a:r>
              <a:rPr lang="en"/>
              <a:t>)𝑃(𝐶</a:t>
            </a:r>
            <a:r>
              <a:rPr baseline="-25000" lang="en"/>
              <a:t>i</a:t>
            </a:r>
            <a:r>
              <a:rPr lang="en"/>
              <a:t>) needs to be maximized.</a:t>
            </a:r>
            <a:endParaRPr/>
          </a:p>
        </p:txBody>
      </p:sp>
      <p:sp>
        <p:nvSpPr>
          <p:cNvPr id="283" name="Google Shape;283;p44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84" name="Google Shape;28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4438" y="3599375"/>
            <a:ext cx="3915126" cy="102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5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</a:t>
            </a:r>
            <a:r>
              <a:rPr lang="en"/>
              <a:t>aïve Bayesian classifier</a:t>
            </a:r>
            <a:endParaRPr/>
          </a:p>
        </p:txBody>
      </p:sp>
      <p:sp>
        <p:nvSpPr>
          <p:cNvPr id="290" name="Google Shape;290;p45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just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Class-conditional independence: There are no dependence relationships among the attributes.</a:t>
            </a:r>
            <a:endParaRPr/>
          </a:p>
          <a:p>
            <a:pPr indent="-368300" lvl="0" marL="457200" rtl="0" algn="just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The naïve Bayesian classification formula is written as</a:t>
            </a:r>
            <a:endParaRPr/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just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45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92" name="Google Shape;292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675" y="2803474"/>
            <a:ext cx="8744651" cy="105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6363" y="3923500"/>
            <a:ext cx="7751275" cy="20059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6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</a:t>
            </a:r>
            <a:r>
              <a:rPr lang="en"/>
              <a:t>aive Bayesian for the example dataset</a:t>
            </a:r>
            <a:endParaRPr/>
          </a:p>
        </p:txBody>
      </p:sp>
      <p:sp>
        <p:nvSpPr>
          <p:cNvPr id="299" name="Google Shape;299;p46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00" name="Google Shape;30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175" y="1578117"/>
            <a:ext cx="8167658" cy="48937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7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Naive Bayesian for the example dataset</a:t>
            </a:r>
            <a:endParaRPr/>
          </a:p>
        </p:txBody>
      </p:sp>
      <p:sp>
        <p:nvSpPr>
          <p:cNvPr id="306" name="Google Shape;306;p47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07" name="Google Shape;307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275" y="1593325"/>
            <a:ext cx="8077451" cy="5059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48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Avoiding the zero-probability problem</a:t>
            </a:r>
            <a:endParaRPr/>
          </a:p>
        </p:txBody>
      </p:sp>
      <p:sp>
        <p:nvSpPr>
          <p:cNvPr id="313" name="Google Shape;313;p48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14" name="Google Shape;314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175" y="1605667"/>
            <a:ext cx="8167660" cy="48807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9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Avoiding the zero-probability problem</a:t>
            </a:r>
            <a:endParaRPr/>
          </a:p>
        </p:txBody>
      </p:sp>
      <p:sp>
        <p:nvSpPr>
          <p:cNvPr id="320" name="Google Shape;320;p49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just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Laplacian correction (or Laplacian estimator)</a:t>
            </a:r>
            <a:endParaRPr/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68300" lvl="1" marL="914400" rtl="0" algn="just">
              <a:spcBef>
                <a:spcPts val="1200"/>
              </a:spcBef>
              <a:spcAft>
                <a:spcPts val="0"/>
              </a:spcAft>
              <a:buSzPts val="2200"/>
              <a:buChar char="○"/>
            </a:pPr>
            <a:r>
              <a:rPr lang="en"/>
              <a:t>where 𝑚 is the number of classes, |𝑥</a:t>
            </a:r>
            <a:r>
              <a:rPr baseline="-25000" lang="en"/>
              <a:t>k </a:t>
            </a:r>
            <a:r>
              <a:rPr lang="en"/>
              <a:t>∪ 𝐶</a:t>
            </a:r>
            <a:r>
              <a:rPr baseline="-25000" lang="en"/>
              <a:t>i</a:t>
            </a:r>
            <a:r>
              <a:rPr lang="en"/>
              <a:t>| denotes the number of tuples contains both 𝐴</a:t>
            </a:r>
            <a:r>
              <a:rPr baseline="-25000" lang="en"/>
              <a:t>k </a:t>
            </a:r>
            <a:r>
              <a:rPr lang="en"/>
              <a:t>= 𝑥</a:t>
            </a:r>
            <a:r>
              <a:rPr baseline="-25000" lang="en"/>
              <a:t>k</a:t>
            </a:r>
            <a:r>
              <a:rPr lang="en"/>
              <a:t> and 𝐶</a:t>
            </a:r>
            <a:r>
              <a:rPr baseline="-25000" lang="en"/>
              <a:t>i</a:t>
            </a:r>
            <a:r>
              <a:rPr lang="en"/>
              <a:t>, and 𝑟 is the number of values of attribute 𝐴</a:t>
            </a:r>
            <a:r>
              <a:rPr baseline="-25000" lang="en"/>
              <a:t>𝑘</a:t>
            </a:r>
            <a:endParaRPr/>
          </a:p>
          <a:p>
            <a:pPr indent="-368300" lvl="0" marL="457200" rtl="0" algn="just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The “corrected” probability estimates are close to their “uncorrected” counterparts.</a:t>
            </a:r>
            <a:endParaRPr/>
          </a:p>
        </p:txBody>
      </p:sp>
      <p:sp>
        <p:nvSpPr>
          <p:cNvPr id="321" name="Google Shape;321;p49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22" name="Google Shape;322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4963" y="2096225"/>
            <a:ext cx="6734076" cy="97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50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</a:t>
            </a:r>
            <a:r>
              <a:rPr lang="en"/>
              <a:t>aive Bayesian for the example dataset</a:t>
            </a:r>
            <a:endParaRPr/>
          </a:p>
        </p:txBody>
      </p:sp>
      <p:sp>
        <p:nvSpPr>
          <p:cNvPr id="328" name="Google Shape;328;p50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29" name="Google Shape;329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1975" y="1605675"/>
            <a:ext cx="8320052" cy="49239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51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Naive Bayesian for the example dataset</a:t>
            </a:r>
            <a:endParaRPr/>
          </a:p>
        </p:txBody>
      </p:sp>
      <p:sp>
        <p:nvSpPr>
          <p:cNvPr id="335" name="Google Shape;335;p51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36" name="Google Shape;336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3925" y="1565800"/>
            <a:ext cx="7876148" cy="509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</a:t>
            </a:r>
            <a:endParaRPr/>
          </a:p>
        </p:txBody>
      </p:sp>
      <p:sp>
        <p:nvSpPr>
          <p:cNvPr id="76" name="Google Shape;76;p16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7" name="Google Shape;7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175" y="1654317"/>
            <a:ext cx="8167659" cy="49610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52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Handling missing values</a:t>
            </a:r>
            <a:endParaRPr/>
          </a:p>
        </p:txBody>
      </p:sp>
      <p:sp>
        <p:nvSpPr>
          <p:cNvPr id="342" name="Google Shape;342;p52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just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If the values of some attributes are missing, these attributes are omitted from the product of probabilities</a:t>
            </a:r>
            <a:endParaRPr/>
          </a:p>
          <a:p>
            <a:pPr indent="-368300" lvl="0" marL="457200" rtl="0" algn="just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As a result, the estimation is less accurate</a:t>
            </a:r>
            <a:endParaRPr/>
          </a:p>
          <a:p>
            <a:pPr indent="-368300" lvl="0" marL="457200" rtl="0" algn="just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For example,</a:t>
            </a:r>
            <a:endParaRPr/>
          </a:p>
        </p:txBody>
      </p:sp>
      <p:sp>
        <p:nvSpPr>
          <p:cNvPr id="343" name="Google Shape;343;p52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44" name="Google Shape;344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0638" y="3219449"/>
            <a:ext cx="8262713" cy="900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3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Homework</a:t>
            </a:r>
            <a:endParaRPr/>
          </a:p>
        </p:txBody>
      </p:sp>
      <p:sp>
        <p:nvSpPr>
          <p:cNvPr id="350" name="Google Shape;350;p53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51" name="Google Shape;351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3151" y="1638750"/>
            <a:ext cx="5997701" cy="299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54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357" name="Google Shape;357;p54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just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Stuart Russell and Peter Norvig. 2009. Artificial Intelligence: A Modern Approach (3rd ed.). Prentice Hall Press, Upper Saddle River, NJ, USA.</a:t>
            </a:r>
            <a:endParaRPr/>
          </a:p>
          <a:p>
            <a:pPr indent="-368300" lvl="0" marL="457200" rtl="0" algn="just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Lê Hoài Bắc, Tô Hoài Việt. 2014. Giáo trình Cơ sở Trí tuệ nhân tạo. Khoa Công nghệ Thông tin. Trường ĐH Khoa học Tự nhiên, ĐHQG-HCM.</a:t>
            </a:r>
            <a:endParaRPr/>
          </a:p>
          <a:p>
            <a:pPr indent="-368300" lvl="0" marL="457200" rtl="0" algn="just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Nguyễn Ngọc Thảo, Nguyễn Hải Minh. 2020. Bài giảng Cơ sở Trí tuệ Nhân tạo. </a:t>
            </a:r>
            <a:r>
              <a:rPr lang="en"/>
              <a:t>Khoa Công nghệ Thông tin. Trường ĐH Khoa học Tự nhiên, ĐHQG-HCM.</a:t>
            </a:r>
            <a:endParaRPr/>
          </a:p>
        </p:txBody>
      </p:sp>
      <p:sp>
        <p:nvSpPr>
          <p:cNvPr id="358" name="Google Shape;358;p54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</a:t>
            </a:r>
            <a:endParaRPr/>
          </a:p>
        </p:txBody>
      </p:sp>
      <p:sp>
        <p:nvSpPr>
          <p:cNvPr id="83" name="Google Shape;83;p17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4" name="Google Shape;8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6400" y="1578100"/>
            <a:ext cx="8091199" cy="5051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Supervised learning</a:t>
            </a:r>
            <a:endParaRPr/>
          </a:p>
        </p:txBody>
      </p:sp>
      <p:sp>
        <p:nvSpPr>
          <p:cNvPr id="90" name="Google Shape;90;p18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just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Learn a function that maps an input to an output based on example input-output pairs.</a:t>
            </a:r>
            <a:endParaRPr/>
          </a:p>
          <a:p>
            <a:pPr indent="-368300" lvl="0" marL="457200" rtl="0" algn="just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Example,</a:t>
            </a:r>
            <a:endParaRPr/>
          </a:p>
          <a:p>
            <a:pPr indent="-368300" lvl="1" marL="914400" rtl="0" algn="just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/>
              <a:t>Spam detection: Decide which emails are spam and which are important</a:t>
            </a:r>
            <a:endParaRPr/>
          </a:p>
          <a:p>
            <a:pPr indent="-368300" lvl="1" marL="914400" rtl="0" algn="just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/>
              <a:t>Object detection and recognition: Localize and identify instances of semantic objects of a certain class (e.g., humans, buildings, or cars) in digital images and videos.</a:t>
            </a:r>
            <a:endParaRPr/>
          </a:p>
        </p:txBody>
      </p:sp>
      <p:sp>
        <p:nvSpPr>
          <p:cNvPr id="91" name="Google Shape;91;p18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Supervised learning</a:t>
            </a:r>
            <a:endParaRPr/>
          </a:p>
        </p:txBody>
      </p:sp>
      <p:sp>
        <p:nvSpPr>
          <p:cNvPr id="97" name="Google Shape;97;p19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8" name="Google Shape;9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9675" y="1614549"/>
            <a:ext cx="7724649" cy="2930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63575" y="4545175"/>
            <a:ext cx="4575148" cy="2312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0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Classification vs. Regression</a:t>
            </a:r>
            <a:endParaRPr/>
          </a:p>
        </p:txBody>
      </p:sp>
      <p:sp>
        <p:nvSpPr>
          <p:cNvPr id="105" name="Google Shape;105;p20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just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Classification</a:t>
            </a:r>
            <a:endParaRPr/>
          </a:p>
          <a:p>
            <a:pPr indent="-368300" lvl="1" marL="914400" rtl="0" algn="just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/>
              <a:t>Train a model to predict a categorical dependent variable</a:t>
            </a:r>
            <a:endParaRPr/>
          </a:p>
          <a:p>
            <a:pPr indent="-368300" lvl="1" marL="914400" rtl="0" algn="just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/>
              <a:t>Case studies: predicting disease, classifying images, predicting customer churn, buy or won’t buy, etc.</a:t>
            </a:r>
            <a:endParaRPr/>
          </a:p>
          <a:p>
            <a:pPr indent="-368300" lvl="1" marL="914400" rtl="0" algn="just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/>
              <a:t>Binary classification vs. Multiclass classification vs. Multilabel classification</a:t>
            </a:r>
            <a:endParaRPr/>
          </a:p>
          <a:p>
            <a:pPr indent="-368300" lvl="0" marL="457200" rtl="0" algn="just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Regression</a:t>
            </a:r>
            <a:endParaRPr/>
          </a:p>
          <a:p>
            <a:pPr indent="-368300" lvl="1" marL="914400" rtl="0" algn="just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/>
              <a:t>Train a model to predict a continuous dependent variable</a:t>
            </a:r>
            <a:endParaRPr/>
          </a:p>
          <a:p>
            <a:pPr indent="-368300" lvl="1" marL="914400" rtl="0" algn="just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/>
              <a:t>Case studies: predicting height of children, predicting sales, forecasting stock prices, etc.</a:t>
            </a:r>
            <a:endParaRPr/>
          </a:p>
        </p:txBody>
      </p:sp>
      <p:sp>
        <p:nvSpPr>
          <p:cNvPr id="106" name="Google Shape;106;p20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1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Unsupervised learning</a:t>
            </a:r>
            <a:endParaRPr/>
          </a:p>
        </p:txBody>
      </p:sp>
      <p:sp>
        <p:nvSpPr>
          <p:cNvPr id="112" name="Google Shape;112;p21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just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Infer a function to describe hidden structure from "unlabeled" data.</a:t>
            </a:r>
            <a:endParaRPr/>
          </a:p>
          <a:p>
            <a:pPr indent="-368300" lvl="0" marL="457200" rtl="0" algn="just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Example,</a:t>
            </a:r>
            <a:endParaRPr/>
          </a:p>
          <a:p>
            <a:pPr indent="-368300" lvl="1" marL="914400" rtl="0" algn="just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/>
              <a:t>Social network analysis: cluster users of social networks by interest (community detection)</a:t>
            </a:r>
            <a:endParaRPr/>
          </a:p>
        </p:txBody>
      </p:sp>
      <p:sp>
        <p:nvSpPr>
          <p:cNvPr id="113" name="Google Shape;113;p21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